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261" r:id="rId9"/>
    <p:sldId id="262" r:id="rId10"/>
    <p:sldId id="263" r:id="rId11"/>
    <p:sldId id="264" r:id="rId12"/>
    <p:sldId id="286" r:id="rId13"/>
    <p:sldId id="265" r:id="rId14"/>
    <p:sldId id="266" r:id="rId15"/>
    <p:sldId id="273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7" r:id="rId25"/>
    <p:sldId id="288" r:id="rId26"/>
    <p:sldId id="279" r:id="rId27"/>
    <p:sldId id="278" r:id="rId28"/>
    <p:sldId id="283" r:id="rId29"/>
    <p:sldId id="287" r:id="rId30"/>
    <p:sldId id="281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899F-BF4E-4DA7-B148-F1ABD3723D1C}" type="datetimeFigureOut">
              <a:rPr lang="en-AU" smtClean="0"/>
              <a:t>26/11/2020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5A0C-6B5E-43A4-B8E0-DCE3A16DBE8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161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899F-BF4E-4DA7-B148-F1ABD3723D1C}" type="datetimeFigureOut">
              <a:rPr lang="en-AU" smtClean="0"/>
              <a:t>26/11/2020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5A0C-6B5E-43A4-B8E0-DCE3A16DBE8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41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899F-BF4E-4DA7-B148-F1ABD3723D1C}" type="datetimeFigureOut">
              <a:rPr lang="en-AU" smtClean="0"/>
              <a:t>26/11/2020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5A0C-6B5E-43A4-B8E0-DCE3A16DBE8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240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899F-BF4E-4DA7-B148-F1ABD3723D1C}" type="datetimeFigureOut">
              <a:rPr lang="en-AU" smtClean="0"/>
              <a:t>26/11/2020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5A0C-6B5E-43A4-B8E0-DCE3A16DBE8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874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899F-BF4E-4DA7-B148-F1ABD3723D1C}" type="datetimeFigureOut">
              <a:rPr lang="en-AU" smtClean="0"/>
              <a:t>26/11/2020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5A0C-6B5E-43A4-B8E0-DCE3A16DBE8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057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899F-BF4E-4DA7-B148-F1ABD3723D1C}" type="datetimeFigureOut">
              <a:rPr lang="en-AU" smtClean="0"/>
              <a:t>26/11/2020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5A0C-6B5E-43A4-B8E0-DCE3A16DBE8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492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899F-BF4E-4DA7-B148-F1ABD3723D1C}" type="datetimeFigureOut">
              <a:rPr lang="en-AU" smtClean="0"/>
              <a:t>26/11/2020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5A0C-6B5E-43A4-B8E0-DCE3A16DBE8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477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899F-BF4E-4DA7-B148-F1ABD3723D1C}" type="datetimeFigureOut">
              <a:rPr lang="en-AU" smtClean="0"/>
              <a:t>26/11/2020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5A0C-6B5E-43A4-B8E0-DCE3A16DBE8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345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899F-BF4E-4DA7-B148-F1ABD3723D1C}" type="datetimeFigureOut">
              <a:rPr lang="en-AU" smtClean="0"/>
              <a:t>26/11/2020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5A0C-6B5E-43A4-B8E0-DCE3A16DBE8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746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899F-BF4E-4DA7-B148-F1ABD3723D1C}" type="datetimeFigureOut">
              <a:rPr lang="en-AU" smtClean="0"/>
              <a:t>26/11/2020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5A0C-6B5E-43A4-B8E0-DCE3A16DBE8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333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899F-BF4E-4DA7-B148-F1ABD3723D1C}" type="datetimeFigureOut">
              <a:rPr lang="en-AU" smtClean="0"/>
              <a:t>26/11/2020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5A0C-6B5E-43A4-B8E0-DCE3A16DBE8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113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B899F-BF4E-4DA7-B148-F1ABD3723D1C}" type="datetimeFigureOut">
              <a:rPr lang="en-AU" smtClean="0"/>
              <a:t>26/11/2020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65A0C-6B5E-43A4-B8E0-DCE3A16DBE8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81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MANUAL HANDLING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Practical Application </a:t>
            </a:r>
            <a:endParaRPr lang="en-AU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0" y="0"/>
            <a:ext cx="2128058" cy="16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RECOMMENDED WEIGHT LIFTS IN RANGE</a:t>
            </a:r>
            <a:endParaRPr lang="en-AU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615" y="1867509"/>
            <a:ext cx="813276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The Disc’s Response to Pressure</a:t>
            </a:r>
            <a:endParaRPr lang="en-AU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350" y="1972469"/>
            <a:ext cx="73533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chemeClr val="accent5"/>
                </a:solidFill>
              </a:rPr>
              <a:t>Training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What are main injury prevention techniques that should be used?</a:t>
            </a:r>
          </a:p>
          <a:p>
            <a:endParaRPr lang="en-AU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Understanding of what constitutes a hazardous manual handling </a:t>
            </a:r>
            <a:r>
              <a:rPr lang="en-US" dirty="0" smtClean="0"/>
              <a:t>task.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</a:t>
            </a:r>
            <a:r>
              <a:rPr lang="en-US" dirty="0" smtClean="0"/>
              <a:t>dentification </a:t>
            </a:r>
            <a:r>
              <a:rPr lang="en-US" dirty="0"/>
              <a:t>and control of the </a:t>
            </a:r>
            <a:r>
              <a:rPr lang="en-US" dirty="0" smtClean="0"/>
              <a:t>risks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Correct lifting techniques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Use of Mechanical </a:t>
            </a:r>
            <a:r>
              <a:rPr lang="en-US" dirty="0" smtClean="0"/>
              <a:t>Aids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Reporting of faulty </a:t>
            </a:r>
            <a:r>
              <a:rPr lang="en-US" dirty="0" smtClean="0"/>
              <a:t>equipment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AU" dirty="0"/>
          </a:p>
          <a:p>
            <a:pPr marL="514350" indent="-514350">
              <a:buFont typeface="+mj-lt"/>
              <a:buAutoNum type="alphaU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99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accent1"/>
                </a:solidFill>
              </a:rPr>
              <a:t>MANUAL HANDLING CHILD’S PLAY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6495"/>
            <a:ext cx="4847705" cy="40904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children, correct lifting, carrying and manual handling techniques come naturally.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It’s only as we get older that we begin to adopt unnatural and potentially injurious manual handling  habits.  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865" y="2086495"/>
            <a:ext cx="2859272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accent1"/>
                </a:solidFill>
              </a:rPr>
              <a:t>MANUAL HANDLING METHODS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different methods for manual handling. These depend on the manual handling task you have to do.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2951902"/>
            <a:ext cx="8143875" cy="2098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7500" y="52324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Pushing/Pulling                          Lifting                          Pushing                                   Carrying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9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/>
                </a:solidFill>
              </a:rPr>
              <a:t>PREPARING FOR A MANUAL HANDLING JOB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855"/>
            <a:ext cx="6285807" cy="46391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a few easy steps you can follow to make sure that you're ready for a manual handling task.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Warm up</a:t>
            </a:r>
          </a:p>
          <a:p>
            <a:pPr marL="0" indent="0">
              <a:buNone/>
            </a:pPr>
            <a:r>
              <a:rPr lang="en-US" dirty="0" smtClean="0"/>
              <a:t>Just as you'd warm up before taking part in sports or exercise, you need to warm up before you handle a heavy load.</a:t>
            </a:r>
          </a:p>
          <a:p>
            <a:r>
              <a:rPr lang="en-US" b="1" dirty="0" smtClean="0"/>
              <a:t>Assess the task</a:t>
            </a:r>
          </a:p>
          <a:p>
            <a:r>
              <a:rPr lang="en-US" b="1" dirty="0" smtClean="0"/>
              <a:t>Plan the move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172" y="2227812"/>
            <a:ext cx="1539493" cy="34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THE 10 STEPS FOR LIFTING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Step 1:</a:t>
            </a:r>
            <a:r>
              <a:rPr lang="en-US" dirty="0" smtClean="0"/>
              <a:t> Assess the load.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Step 2:</a:t>
            </a:r>
            <a:r>
              <a:rPr lang="en-US" dirty="0" smtClean="0"/>
              <a:t> Get close to the load.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411" y="1872338"/>
            <a:ext cx="2091109" cy="1944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411" y="4159012"/>
            <a:ext cx="209110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THE 10 STEPS FOR LIFTING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Step 3: </a:t>
            </a:r>
            <a:r>
              <a:rPr lang="en-US" dirty="0" smtClean="0"/>
              <a:t>Set your feet apart for balance.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Step 4: </a:t>
            </a:r>
            <a:r>
              <a:rPr lang="en-US" dirty="0" smtClean="0"/>
              <a:t>Relax your knees.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2458542"/>
            <a:ext cx="2420405" cy="294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THE 10 STEPS FOR LIFTING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Step 5: </a:t>
            </a:r>
            <a:r>
              <a:rPr lang="en-US" dirty="0" smtClean="0"/>
              <a:t>Lower your body and bend your knees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Step 6: </a:t>
            </a:r>
            <a:r>
              <a:rPr lang="en-US" dirty="0" smtClean="0"/>
              <a:t>Lower your head.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988" y="1455721"/>
            <a:ext cx="2002873" cy="2231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988" y="4148338"/>
            <a:ext cx="2002873" cy="24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THE 10 STEPS FOR LIFTING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Step 7: </a:t>
            </a:r>
            <a:r>
              <a:rPr lang="en-US" dirty="0" smtClean="0"/>
              <a:t>Get a firm grip.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Step 8: </a:t>
            </a:r>
            <a:r>
              <a:rPr lang="en-US" dirty="0" smtClean="0"/>
              <a:t>Raise your head and look ahead.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575" y="1526289"/>
            <a:ext cx="1909022" cy="2297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75" y="4285935"/>
            <a:ext cx="1909022" cy="22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LEARNING OUTCOMES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Manual Task?</a:t>
            </a:r>
          </a:p>
          <a:p>
            <a:endParaRPr lang="en-US" dirty="0" smtClean="0"/>
          </a:p>
          <a:p>
            <a:r>
              <a:rPr lang="en-US" dirty="0" smtClean="0"/>
              <a:t>What is a Hazardous Manual Task?</a:t>
            </a:r>
          </a:p>
          <a:p>
            <a:endParaRPr lang="en-US" dirty="0"/>
          </a:p>
          <a:p>
            <a:r>
              <a:rPr lang="en-US" dirty="0" smtClean="0"/>
              <a:t>How to perform Manual Tasks safely?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203" y="1690688"/>
            <a:ext cx="3606338" cy="36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THE 10 STEPS FOR LIFTING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Step 9: </a:t>
            </a:r>
            <a:r>
              <a:rPr lang="en-US" dirty="0" smtClean="0"/>
              <a:t>Straighten your legs.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Step 10: </a:t>
            </a:r>
            <a:r>
              <a:rPr lang="en-US" dirty="0" smtClean="0"/>
              <a:t>Lift, then turn your feet before walking.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135" y="1567079"/>
            <a:ext cx="1838473" cy="2290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135" y="4001294"/>
            <a:ext cx="1816361" cy="220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accent1"/>
                </a:solidFill>
              </a:rPr>
              <a:t>PUSHING &amp; PULLING METHODS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Push rather than pull when able as when you pull you arch your back and do not use your thigh muscles.  Which can lead to increase risk of injury.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23" y="3068547"/>
            <a:ext cx="2517866" cy="3243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018" y="3034609"/>
            <a:ext cx="2523963" cy="3310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104" y="3068547"/>
            <a:ext cx="2517866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accent1"/>
                </a:solidFill>
              </a:rPr>
              <a:t>CARRYING</a:t>
            </a:r>
            <a:endParaRPr lang="en-AU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125" y="1788542"/>
            <a:ext cx="4176122" cy="4176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550" y="1788542"/>
            <a:ext cx="4159030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accent1"/>
                </a:solidFill>
              </a:rPr>
              <a:t>CARRYING</a:t>
            </a:r>
            <a:endParaRPr lang="en-AU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136" y="1843403"/>
            <a:ext cx="4102964" cy="4249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989" y="1931366"/>
            <a:ext cx="4235515" cy="41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THE POWER POSITION - (SEMI SQUAT LIFTING)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03669" cy="48328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Position your feet shoulder width apart.</a:t>
            </a:r>
          </a:p>
          <a:p>
            <a:r>
              <a:rPr lang="en-US" dirty="0" smtClean="0"/>
              <a:t>Where possible, place one foot slightly forward.</a:t>
            </a:r>
          </a:p>
          <a:p>
            <a:r>
              <a:rPr lang="en-US" dirty="0" smtClean="0"/>
              <a:t>Bend your knees halfway.</a:t>
            </a:r>
          </a:p>
          <a:p>
            <a:r>
              <a:rPr lang="en-US" dirty="0" smtClean="0"/>
              <a:t>Tuck in chin.</a:t>
            </a:r>
          </a:p>
          <a:p>
            <a:r>
              <a:rPr lang="en-US" dirty="0" smtClean="0"/>
              <a:t>Bend at the hips (not at the waist) and reach for object on the floor.</a:t>
            </a:r>
          </a:p>
          <a:p>
            <a:r>
              <a:rPr lang="en-US" dirty="0" smtClean="0"/>
              <a:t>If possible, ensure load is between your legs and close to your body.</a:t>
            </a:r>
          </a:p>
          <a:p>
            <a:r>
              <a:rPr lang="en-US" dirty="0" smtClean="0"/>
              <a:t>Maintain the curves of your spine.</a:t>
            </a:r>
          </a:p>
          <a:p>
            <a:r>
              <a:rPr lang="en-US" dirty="0" smtClean="0"/>
              <a:t>As you straighten legs to lift, raise your head and look forward.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513" y="2183044"/>
            <a:ext cx="1920406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chemeClr val="accent5"/>
                </a:solidFill>
              </a:rPr>
              <a:t>Training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Which of the following is the </a:t>
            </a:r>
            <a:r>
              <a:rPr lang="en-AU" b="1" dirty="0" smtClean="0"/>
              <a:t>10 Steps For Lifting?</a:t>
            </a:r>
          </a:p>
          <a:p>
            <a:endParaRPr lang="en-AU" dirty="0"/>
          </a:p>
          <a:p>
            <a:pPr marL="514350" indent="-514350">
              <a:buFont typeface="+mj-lt"/>
              <a:buAutoNum type="alphaUcPeriod"/>
            </a:pPr>
            <a:r>
              <a:rPr lang="en-AU" dirty="0" smtClean="0"/>
              <a:t>Assess </a:t>
            </a:r>
            <a:r>
              <a:rPr lang="en-AU" dirty="0"/>
              <a:t>the </a:t>
            </a:r>
            <a:r>
              <a:rPr lang="en-AU" dirty="0" smtClean="0"/>
              <a:t>load; </a:t>
            </a:r>
            <a:r>
              <a:rPr lang="en-US" dirty="0" smtClean="0"/>
              <a:t>Get </a:t>
            </a:r>
            <a:r>
              <a:rPr lang="en-US" dirty="0"/>
              <a:t>close to the </a:t>
            </a:r>
            <a:r>
              <a:rPr lang="en-US" dirty="0" smtClean="0"/>
              <a:t>load; Set </a:t>
            </a:r>
            <a:r>
              <a:rPr lang="en-US" dirty="0"/>
              <a:t>your feet apart for </a:t>
            </a:r>
            <a:r>
              <a:rPr lang="en-US" dirty="0" smtClean="0"/>
              <a:t>balance; Relax </a:t>
            </a:r>
            <a:r>
              <a:rPr lang="en-US" dirty="0"/>
              <a:t>your </a:t>
            </a:r>
            <a:r>
              <a:rPr lang="en-US" dirty="0" smtClean="0"/>
              <a:t>knees; Get </a:t>
            </a:r>
            <a:r>
              <a:rPr lang="en-US" dirty="0"/>
              <a:t>a firm </a:t>
            </a:r>
            <a:r>
              <a:rPr lang="en-US" dirty="0" smtClean="0"/>
              <a:t>grip; Raise </a:t>
            </a:r>
            <a:r>
              <a:rPr lang="en-US" dirty="0"/>
              <a:t>your head and look </a:t>
            </a:r>
            <a:r>
              <a:rPr lang="en-US" dirty="0" smtClean="0"/>
              <a:t>ahead; Straighten </a:t>
            </a:r>
            <a:r>
              <a:rPr lang="en-US" dirty="0"/>
              <a:t>your </a:t>
            </a:r>
            <a:r>
              <a:rPr lang="en-US" dirty="0" smtClean="0"/>
              <a:t>legs; Lift, then turn your feet before walking.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Assess the load; Get close to the load</a:t>
            </a:r>
            <a:r>
              <a:rPr lang="en-US" dirty="0" smtClean="0"/>
              <a:t>; don’t bend the knees; Lift with your </a:t>
            </a:r>
            <a:r>
              <a:rPr lang="en-US" dirty="0"/>
              <a:t>back; 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Assess </a:t>
            </a:r>
            <a:r>
              <a:rPr lang="en-US" dirty="0"/>
              <a:t>the load; Get close to the load; Set your feet apart for balance; Relax your knees; </a:t>
            </a:r>
            <a:r>
              <a:rPr lang="en-US" dirty="0" smtClean="0"/>
              <a:t>loosen your </a:t>
            </a:r>
            <a:r>
              <a:rPr lang="en-US" dirty="0"/>
              <a:t>grip; Raise your head and look ahead; Straighten your legs; Lift, </a:t>
            </a:r>
            <a:r>
              <a:rPr lang="en-US" dirty="0" smtClean="0"/>
              <a:t>then start walking;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AU" dirty="0" smtClean="0"/>
          </a:p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048000" y="26903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accent1"/>
                </a:solidFill>
              </a:rPr>
              <a:t>MOVING HEAVY LOADS WITH MECHANICAL AIDS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600" b="1" dirty="0" smtClean="0"/>
          </a:p>
          <a:p>
            <a:pPr marL="0" indent="0">
              <a:buNone/>
            </a:pPr>
            <a:r>
              <a:rPr lang="en-US" sz="11200" b="1" dirty="0" smtClean="0"/>
              <a:t>Mechanical </a:t>
            </a:r>
            <a:r>
              <a:rPr lang="en-US" sz="11200" b="1" dirty="0"/>
              <a:t>aids reduce physical effort, making </a:t>
            </a:r>
            <a:r>
              <a:rPr lang="en-US" sz="11200" b="1" dirty="0" smtClean="0"/>
              <a:t>manual</a:t>
            </a:r>
          </a:p>
          <a:p>
            <a:pPr marL="0" indent="0">
              <a:buNone/>
            </a:pPr>
            <a:r>
              <a:rPr lang="en-US" sz="11200" b="1" dirty="0" smtClean="0"/>
              <a:t>handling </a:t>
            </a:r>
            <a:r>
              <a:rPr lang="en-US" sz="11200" b="1" dirty="0"/>
              <a:t>easier and safer.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9600" dirty="0"/>
              <a:t>Check for the availability of mechanical aids </a:t>
            </a:r>
            <a:r>
              <a:rPr lang="en-US" sz="9600" dirty="0" smtClean="0"/>
              <a:t>before lifting </a:t>
            </a:r>
            <a:r>
              <a:rPr lang="en-US" sz="9600" dirty="0"/>
              <a:t>or moving loads</a:t>
            </a:r>
            <a:r>
              <a:rPr lang="en-US" sz="9600" dirty="0" smtClean="0"/>
              <a:t>.</a:t>
            </a:r>
          </a:p>
          <a:p>
            <a:r>
              <a:rPr lang="en-US" sz="9600" dirty="0" smtClean="0"/>
              <a:t>Select </a:t>
            </a:r>
            <a:r>
              <a:rPr lang="en-US" sz="9600" dirty="0"/>
              <a:t>the right equipment to complete the task</a:t>
            </a:r>
            <a:r>
              <a:rPr lang="en-US" sz="9600" dirty="0" smtClean="0"/>
              <a:t>.</a:t>
            </a:r>
          </a:p>
          <a:p>
            <a:r>
              <a:rPr lang="en-US" sz="9600" dirty="0"/>
              <a:t>Do not operate any equipment if you are not trained to use it</a:t>
            </a:r>
            <a:r>
              <a:rPr lang="en-US" sz="9600" dirty="0" smtClean="0"/>
              <a:t>.</a:t>
            </a:r>
          </a:p>
          <a:p>
            <a:r>
              <a:rPr lang="en-US" sz="9600" dirty="0"/>
              <a:t>Visually inspect the equipment for any defects such as </a:t>
            </a:r>
            <a:r>
              <a:rPr lang="en-US" sz="9600" dirty="0" smtClean="0"/>
              <a:t>loose </a:t>
            </a:r>
            <a:r>
              <a:rPr lang="en-US" sz="9600" dirty="0"/>
              <a:t>wheels or damaged platforms before </a:t>
            </a:r>
            <a:r>
              <a:rPr lang="en-US" sz="9600" dirty="0" smtClean="0"/>
              <a:t>use. Put onto a Preventative Maintenance Plan.</a:t>
            </a:r>
          </a:p>
          <a:p>
            <a:r>
              <a:rPr lang="en-US" sz="9600" dirty="0" smtClean="0"/>
              <a:t>Complete any documented pre-start checks where required.</a:t>
            </a:r>
          </a:p>
          <a:p>
            <a:r>
              <a:rPr lang="en-US" sz="9600" dirty="0" smtClean="0"/>
              <a:t>Maintain </a:t>
            </a:r>
            <a:r>
              <a:rPr lang="en-US" sz="9600" dirty="0"/>
              <a:t>the equipment in good and safe operating condition</a:t>
            </a:r>
            <a:r>
              <a:rPr lang="en-US" sz="9600" dirty="0" smtClean="0"/>
              <a:t>.</a:t>
            </a:r>
          </a:p>
          <a:p>
            <a:pPr marL="0" indent="0">
              <a:buNone/>
            </a:pPr>
            <a:endParaRPr lang="en-US" sz="9600" dirty="0" smtClean="0"/>
          </a:p>
          <a:p>
            <a:endParaRPr lang="en-US" sz="9600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5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accent1"/>
                </a:solidFill>
              </a:rPr>
              <a:t>MOVING HEAVY LOADS 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61831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You may need to move loads that are too heavy for you to lift or carry. In these cases, you may need to use some of these methods:</a:t>
            </a:r>
          </a:p>
          <a:p>
            <a:endParaRPr lang="en-US" dirty="0" smtClean="0"/>
          </a:p>
          <a:p>
            <a:r>
              <a:rPr lang="en-US" b="1" dirty="0" smtClean="0"/>
              <a:t>2 person lift : </a:t>
            </a:r>
            <a:r>
              <a:rPr lang="en-US" dirty="0" smtClean="0"/>
              <a:t>Work with someone to carry the load. </a:t>
            </a:r>
          </a:p>
          <a:p>
            <a:r>
              <a:rPr lang="en-US" dirty="0" smtClean="0"/>
              <a:t>Ensure  the person is around your height</a:t>
            </a:r>
          </a:p>
          <a:p>
            <a:r>
              <a:rPr lang="en-US" dirty="0" smtClean="0"/>
              <a:t>Plan the lift.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936" y="2343038"/>
            <a:ext cx="4346825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TYPES OF MECHANICAL LIFTING AIDS</a:t>
            </a:r>
            <a:endParaRPr lang="en-AU" b="1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5071" y="2301023"/>
            <a:ext cx="1539457" cy="1539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95" y="2158807"/>
            <a:ext cx="1223286" cy="1618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91" y="2251694"/>
            <a:ext cx="1308331" cy="1525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777" y="4551217"/>
            <a:ext cx="158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Pallet Jack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922540" y="4551217"/>
            <a:ext cx="126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Sack Truck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273636" y="4555375"/>
            <a:ext cx="133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 Trolley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232668" y="2158807"/>
            <a:ext cx="2311400" cy="1733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18096" y="4593293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Forklift</a:t>
            </a:r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054" y="2251694"/>
            <a:ext cx="1762125" cy="152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75054" y="4593294"/>
            <a:ext cx="159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Furniture lifting Straps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47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chemeClr val="accent5"/>
                </a:solidFill>
              </a:rPr>
              <a:t>Training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Do mechanical </a:t>
            </a:r>
            <a:r>
              <a:rPr lang="en-US" sz="4000" dirty="0"/>
              <a:t>aids reduce physical effort, making </a:t>
            </a:r>
            <a:r>
              <a:rPr lang="en-US" sz="4000" dirty="0" smtClean="0"/>
              <a:t>manual handling </a:t>
            </a:r>
            <a:r>
              <a:rPr lang="en-US" sz="4000" dirty="0"/>
              <a:t>easier and </a:t>
            </a:r>
            <a:r>
              <a:rPr lang="en-US" sz="4000" dirty="0" smtClean="0"/>
              <a:t>safer?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Font typeface="+mj-lt"/>
              <a:buAutoNum type="alphaUcPeriod"/>
            </a:pPr>
            <a:r>
              <a:rPr lang="en-US" sz="4000" dirty="0" smtClean="0"/>
              <a:t>True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B.   </a:t>
            </a:r>
            <a:r>
              <a:rPr lang="en-US" sz="4000" dirty="0" smtClean="0"/>
              <a:t>False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920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MANUAL TASK DEFINITONS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Manual Task </a:t>
            </a:r>
            <a:r>
              <a:rPr lang="en-US" dirty="0" smtClean="0"/>
              <a:t>means a task requiring the person to use force to:</a:t>
            </a:r>
          </a:p>
          <a:p>
            <a:endParaRPr lang="en-US" dirty="0"/>
          </a:p>
          <a:p>
            <a:r>
              <a:rPr lang="en-US" dirty="0" smtClean="0"/>
              <a:t>Lift, lower</a:t>
            </a:r>
          </a:p>
          <a:p>
            <a:r>
              <a:rPr lang="en-US" dirty="0" smtClean="0"/>
              <a:t>Push, pull</a:t>
            </a:r>
          </a:p>
          <a:p>
            <a:r>
              <a:rPr lang="en-US" dirty="0" smtClean="0"/>
              <a:t>Carry or otherwise move,</a:t>
            </a:r>
          </a:p>
          <a:p>
            <a:r>
              <a:rPr lang="en-US" dirty="0" smtClean="0"/>
              <a:t>Hold or restrain any person, animal or thing.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914" y="2414587"/>
            <a:ext cx="4572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accent1"/>
                </a:solidFill>
              </a:rPr>
              <a:t>REMEMBER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Know your limitations</a:t>
            </a:r>
          </a:p>
          <a:p>
            <a:endParaRPr lang="en-AU" dirty="0" smtClean="0"/>
          </a:p>
          <a:p>
            <a:r>
              <a:rPr lang="en-AU" dirty="0" smtClean="0"/>
              <a:t>Assess the task</a:t>
            </a:r>
          </a:p>
          <a:p>
            <a:endParaRPr lang="en-AU" dirty="0" smtClean="0"/>
          </a:p>
          <a:p>
            <a:r>
              <a:rPr lang="en-US" dirty="0" smtClean="0"/>
              <a:t>Use correct manual handling techniques</a:t>
            </a:r>
          </a:p>
          <a:p>
            <a:endParaRPr lang="en-US" dirty="0"/>
          </a:p>
          <a:p>
            <a:r>
              <a:rPr lang="en-US" dirty="0" smtClean="0"/>
              <a:t>Use mechanical aids where possible</a:t>
            </a:r>
          </a:p>
          <a:p>
            <a:endParaRPr lang="en-US" dirty="0" smtClean="0"/>
          </a:p>
          <a:p>
            <a:r>
              <a:rPr lang="en-AU" dirty="0" smtClean="0"/>
              <a:t>Report faulty equipment – Hazard Report Form</a:t>
            </a:r>
          </a:p>
          <a:p>
            <a:endParaRPr lang="en-AU" dirty="0" smtClean="0"/>
          </a:p>
          <a:p>
            <a:r>
              <a:rPr lang="en-AU" dirty="0" smtClean="0"/>
              <a:t>Report early symptoms – Report to your Supervisor and / or complete Incident Report Form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64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accent1"/>
                </a:solidFill>
              </a:rPr>
              <a:t>QUESTIONS?</a:t>
            </a:r>
            <a:endParaRPr lang="en-AU" b="1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239169"/>
            <a:ext cx="68580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accent1"/>
                </a:solidFill>
              </a:rPr>
              <a:t>HAZARDOUS MANUAL TASK DEFINITONS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Hazardous manual tasks </a:t>
            </a:r>
            <a:r>
              <a:rPr lang="en-US" dirty="0" smtClean="0"/>
              <a:t>are tasks involving any of the following: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AU" dirty="0" smtClean="0"/>
              <a:t>repetitive or sustained force</a:t>
            </a:r>
          </a:p>
          <a:p>
            <a:r>
              <a:rPr lang="en-AU" dirty="0" smtClean="0"/>
              <a:t>high or sudden force</a:t>
            </a:r>
          </a:p>
          <a:p>
            <a:r>
              <a:rPr lang="en-AU" dirty="0" smtClean="0"/>
              <a:t>repetitive movement</a:t>
            </a:r>
          </a:p>
          <a:p>
            <a:r>
              <a:rPr lang="en-AU" dirty="0" smtClean="0"/>
              <a:t>sustained and/or awkward posture</a:t>
            </a:r>
          </a:p>
          <a:p>
            <a:r>
              <a:rPr lang="en-AU" dirty="0" smtClean="0"/>
              <a:t>exposure to vibration.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68" y="2395424"/>
            <a:ext cx="1709457" cy="34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/>
                </a:solidFill>
              </a:rPr>
              <a:t>HAZARDS FROM MANUAL HANDLING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Hazards that arise from manual tasks generally involve a complex interaction between a worker and: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work tasks and how they are performed</a:t>
            </a:r>
          </a:p>
          <a:p>
            <a:r>
              <a:rPr lang="en-US" dirty="0" smtClean="0"/>
              <a:t>the tools, equipment and objects handled, and</a:t>
            </a:r>
          </a:p>
          <a:p>
            <a:r>
              <a:rPr lang="en-US" dirty="0" smtClean="0"/>
              <a:t>the physical work environment.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should always report manual handling hazards so they can be eliminated or controlled to reduce the chance of injury</a:t>
            </a:r>
          </a:p>
          <a:p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38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325"/>
            <a:ext cx="10515600" cy="1325563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chemeClr val="accent5"/>
                </a:solidFill>
              </a:rPr>
              <a:t>Training Questions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739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 smtClean="0"/>
              <a:t>A </a:t>
            </a:r>
            <a:r>
              <a:rPr lang="en-AU" b="1" dirty="0" smtClean="0"/>
              <a:t>manual task </a:t>
            </a:r>
            <a:r>
              <a:rPr lang="en-AU" dirty="0" smtClean="0"/>
              <a:t>is which of the following?</a:t>
            </a:r>
          </a:p>
          <a:p>
            <a:endParaRPr lang="en-AU" dirty="0"/>
          </a:p>
          <a:p>
            <a:pPr marL="514350" indent="-514350">
              <a:buFont typeface="+mj-lt"/>
              <a:buAutoNum type="alphaUcPeriod"/>
            </a:pPr>
            <a:r>
              <a:rPr lang="en-AU" dirty="0"/>
              <a:t>Laying down while at work?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Lift, lower, push, pull, carry or otherwise move or hold or restrain any person, animal or thing?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Sitting at your desk</a:t>
            </a:r>
            <a:r>
              <a:rPr lang="en-US" dirty="0" smtClean="0"/>
              <a:t>?</a:t>
            </a:r>
          </a:p>
          <a:p>
            <a:endParaRPr lang="en-AU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14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325"/>
            <a:ext cx="10515600" cy="1325563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chemeClr val="accent5"/>
                </a:solidFill>
              </a:rPr>
              <a:t>Training Questions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739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 smtClean="0"/>
              <a:t>A </a:t>
            </a:r>
            <a:r>
              <a:rPr lang="en-AU" b="1" dirty="0" smtClean="0"/>
              <a:t>Hazardous </a:t>
            </a:r>
            <a:r>
              <a:rPr lang="en-AU" b="1" dirty="0"/>
              <a:t>M</a:t>
            </a:r>
            <a:r>
              <a:rPr lang="en-AU" b="1" dirty="0" smtClean="0"/>
              <a:t>anual </a:t>
            </a:r>
            <a:r>
              <a:rPr lang="en-AU" b="1" dirty="0"/>
              <a:t>T</a:t>
            </a:r>
            <a:r>
              <a:rPr lang="en-AU" b="1" dirty="0" smtClean="0"/>
              <a:t>ask </a:t>
            </a:r>
            <a:r>
              <a:rPr lang="en-AU" dirty="0" smtClean="0"/>
              <a:t>is which of the following?</a:t>
            </a:r>
          </a:p>
          <a:p>
            <a:endParaRPr lang="en-AU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repetitive </a:t>
            </a:r>
            <a:r>
              <a:rPr lang="en-US" dirty="0"/>
              <a:t>or sustained force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high or sudden force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repetitive movement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sustained and/or awkward posture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exposure to vibration. 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41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INJURIES LINKED WITH MANUAL HANDLING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Injuries most commonly linked with hazardous manual tasks are </a:t>
            </a:r>
            <a:r>
              <a:rPr lang="en-US" b="1" dirty="0" smtClean="0"/>
              <a:t>musculoskeletal disorders</a:t>
            </a:r>
            <a:r>
              <a:rPr lang="en-US" dirty="0" smtClean="0"/>
              <a:t>, which occur in two ways: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Gradual wear and tear to joints, ligaments, muscles and inter-vertebral discs caused by frequent or prolonged periods of muscular effort associated with repeated or continuous use of the same body parts, including static body positions.</a:t>
            </a:r>
          </a:p>
          <a:p>
            <a:r>
              <a:rPr lang="en-US" dirty="0" smtClean="0"/>
              <a:t>Sudden damage caused by strenuous activity, or unexpected movements such as when loads being handled move or change position suddenly.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74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/>
                </a:solidFill>
              </a:rPr>
              <a:t>PREVENTION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Understanding of what constitutes a hazardous manual handling task.</a:t>
            </a:r>
          </a:p>
          <a:p>
            <a:endParaRPr lang="en-US" dirty="0" smtClean="0"/>
          </a:p>
          <a:p>
            <a:r>
              <a:rPr lang="en-US" dirty="0" smtClean="0"/>
              <a:t>Identification and control of the risks</a:t>
            </a:r>
          </a:p>
          <a:p>
            <a:endParaRPr lang="en-US" dirty="0" smtClean="0"/>
          </a:p>
          <a:p>
            <a:r>
              <a:rPr lang="en-AU" dirty="0" smtClean="0"/>
              <a:t>Correct lifting techniques </a:t>
            </a:r>
            <a:endParaRPr lang="en-AU" dirty="0"/>
          </a:p>
          <a:p>
            <a:endParaRPr lang="en-US" dirty="0" smtClean="0"/>
          </a:p>
          <a:p>
            <a:r>
              <a:rPr lang="en-US" dirty="0" smtClean="0"/>
              <a:t>Use of Mechanical Aids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Reporting of faulty equipment</a:t>
            </a:r>
          </a:p>
          <a:p>
            <a:endParaRPr lang="en-AU" dirty="0" smtClean="0"/>
          </a:p>
          <a:p>
            <a:r>
              <a:rPr lang="en-AU" dirty="0" smtClean="0"/>
              <a:t>Reporting of symptoms (early)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80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1122</Words>
  <Application>Microsoft Office PowerPoint</Application>
  <PresentationFormat>Widescreen</PresentationFormat>
  <Paragraphs>216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MANUAL HANDLING</vt:lpstr>
      <vt:lpstr>LEARNING OUTCOMES</vt:lpstr>
      <vt:lpstr>MANUAL TASK DEFINITONS</vt:lpstr>
      <vt:lpstr>HAZARDOUS MANUAL TASK DEFINITONS</vt:lpstr>
      <vt:lpstr>HAZARDS FROM MANUAL HANDLING</vt:lpstr>
      <vt:lpstr>Training Questions</vt:lpstr>
      <vt:lpstr>Training Questions</vt:lpstr>
      <vt:lpstr>INJURIES LINKED WITH MANUAL HANDLING</vt:lpstr>
      <vt:lpstr>PREVENTION</vt:lpstr>
      <vt:lpstr>RECOMMENDED WEIGHT LIFTS IN RANGE</vt:lpstr>
      <vt:lpstr>The Disc’s Response to Pressure</vt:lpstr>
      <vt:lpstr>Training Questions</vt:lpstr>
      <vt:lpstr>MANUAL HANDLING CHILD’S PLAY</vt:lpstr>
      <vt:lpstr>MANUAL HANDLING METHODS</vt:lpstr>
      <vt:lpstr>PREPARING FOR A MANUAL HANDLING JOB</vt:lpstr>
      <vt:lpstr>THE 10 STEPS FOR LIFTING</vt:lpstr>
      <vt:lpstr>THE 10 STEPS FOR LIFTING</vt:lpstr>
      <vt:lpstr>THE 10 STEPS FOR LIFTING</vt:lpstr>
      <vt:lpstr>THE 10 STEPS FOR LIFTING</vt:lpstr>
      <vt:lpstr>THE 10 STEPS FOR LIFTING</vt:lpstr>
      <vt:lpstr>PUSHING &amp; PULLING METHODS</vt:lpstr>
      <vt:lpstr>CARRYING</vt:lpstr>
      <vt:lpstr>CARRYING</vt:lpstr>
      <vt:lpstr>THE POWER POSITION - (SEMI SQUAT LIFTING)</vt:lpstr>
      <vt:lpstr>Training Questions</vt:lpstr>
      <vt:lpstr>MOVING HEAVY LOADS WITH MECHANICAL AIDS</vt:lpstr>
      <vt:lpstr>MOVING HEAVY LOADS </vt:lpstr>
      <vt:lpstr>TYPES OF MECHANICAL LIFTING AIDS</vt:lpstr>
      <vt:lpstr>Training Questions</vt:lpstr>
      <vt:lpstr>REMEMBER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HANDLING</dc:title>
  <dc:creator>Lucas Parfitt</dc:creator>
  <cp:lastModifiedBy>Lucas Parfitt</cp:lastModifiedBy>
  <cp:revision>45</cp:revision>
  <dcterms:created xsi:type="dcterms:W3CDTF">2020-08-24T03:15:15Z</dcterms:created>
  <dcterms:modified xsi:type="dcterms:W3CDTF">2020-11-26T05:16:13Z</dcterms:modified>
</cp:coreProperties>
</file>